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-9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79CD4C8B-9966-07D8-3D47-B4964CA321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B614D50B-5504-C8A1-71DB-D8EE540CD3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20B53273-EF6E-73FD-29C6-97F73CD82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2846C-03C4-4EC4-905F-FF4214B40419}" type="datetimeFigureOut">
              <a:rPr lang="it-IT" smtClean="0"/>
              <a:pPr/>
              <a:t>08/08/2023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61CA59F6-5A4D-3A0E-E4DD-A2EAB4A65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E2C163E7-0535-B122-97F4-96B35204D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406A-D1F7-4C02-8BBC-B139DB532520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219647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61DA595C-9C4D-CFC8-C297-7496DCC6A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E9AE3893-3F73-0E4B-6162-54FBC54255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E641CE6A-5D26-D8F5-BD3A-85FA4D162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2846C-03C4-4EC4-905F-FF4214B40419}" type="datetimeFigureOut">
              <a:rPr lang="it-IT" smtClean="0"/>
              <a:pPr/>
              <a:t>08/08/2023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9EDE7795-3FFA-B252-81A1-4DE837DB9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7AE23769-7A31-B224-F862-8DBA38E41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406A-D1F7-4C02-8BBC-B139DB532520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213815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="" xmlns:a16="http://schemas.microsoft.com/office/drawing/2014/main" id="{B89CB70E-C042-16E8-3350-C4846798F2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48E053D8-3207-DD50-6C27-EACEC13A32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D4B1ECBE-EA57-0843-4C85-BD245AC76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2846C-03C4-4EC4-905F-FF4214B40419}" type="datetimeFigureOut">
              <a:rPr lang="it-IT" smtClean="0"/>
              <a:pPr/>
              <a:t>08/08/2023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50F03E80-A341-3B5E-F0F2-EC9A62DC8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5B973664-D1EE-5469-8783-F691E1FFA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406A-D1F7-4C02-8BBC-B139DB532520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29647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E3F9D19C-C162-AE91-A471-D8132FD0A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333ED328-A4B3-19C1-2F0A-C47B67B102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DF12AD4D-E384-111E-C485-69DDED750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2846C-03C4-4EC4-905F-FF4214B40419}" type="datetimeFigureOut">
              <a:rPr lang="it-IT" smtClean="0"/>
              <a:pPr/>
              <a:t>08/08/2023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24A067BA-4606-B71F-1BCE-052D240A6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69EF2597-4889-6369-E9CF-A7511D9B0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406A-D1F7-4C02-8BBC-B139DB532520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74195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E1655344-83E3-CE9B-D85F-246AE936E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FD9642DE-1D0D-A19F-5A45-78D029708D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4ACB111A-B6D3-74C9-F716-A520CDF04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2846C-03C4-4EC4-905F-FF4214B40419}" type="datetimeFigureOut">
              <a:rPr lang="it-IT" smtClean="0"/>
              <a:pPr/>
              <a:t>08/08/2023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79ECBDE7-4CBE-E1A6-3194-3D13E9EA7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C1EDF509-FE1F-5CEC-6590-D24B10B1F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406A-D1F7-4C02-8BBC-B139DB532520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723613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8157B682-687C-673A-46D2-BA2735199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74D43933-71EB-9147-262A-65F0148FAA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E37D5C22-5A52-DA4F-F573-724E3670A2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B2A34B84-FF22-0320-FE8E-E0959CCD5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2846C-03C4-4EC4-905F-FF4214B40419}" type="datetimeFigureOut">
              <a:rPr lang="it-IT" smtClean="0"/>
              <a:pPr/>
              <a:t>08/08/2023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31B54667-A94E-755A-25E4-244B4D8EF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07DDCC4C-9ED6-C8BC-6B5E-BC719FFD7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406A-D1F7-4C02-8BBC-B139DB532520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749470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4B82345B-EC65-09BF-3113-0A5ADE798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61A49392-18D4-21B3-023D-F1AFF7AE23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02662CD3-3EDD-EE66-B0FE-42BEC4396C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="" xmlns:a16="http://schemas.microsoft.com/office/drawing/2014/main" id="{77EBC0B0-30C8-1484-3B77-3320696829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="" xmlns:a16="http://schemas.microsoft.com/office/drawing/2014/main" id="{5B53D984-D0B5-6C6E-3DD4-F05F9137AE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="" xmlns:a16="http://schemas.microsoft.com/office/drawing/2014/main" id="{1CD48138-A4B4-CFD5-DA36-4B8D155CA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2846C-03C4-4EC4-905F-FF4214B40419}" type="datetimeFigureOut">
              <a:rPr lang="it-IT" smtClean="0"/>
              <a:pPr/>
              <a:t>08/08/2023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="" xmlns:a16="http://schemas.microsoft.com/office/drawing/2014/main" id="{31DFFF0F-9CB9-525F-266C-FEEE3F291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="" xmlns:a16="http://schemas.microsoft.com/office/drawing/2014/main" id="{39776460-B949-DD88-DB5E-1ADD81CC8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406A-D1F7-4C02-8BBC-B139DB532520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158953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574D0755-445E-5080-05D9-BAACB65C9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0FABC7CF-FF16-6B23-9D7C-746073F97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2846C-03C4-4EC4-905F-FF4214B40419}" type="datetimeFigureOut">
              <a:rPr lang="it-IT" smtClean="0"/>
              <a:pPr/>
              <a:t>08/08/2023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="" xmlns:a16="http://schemas.microsoft.com/office/drawing/2014/main" id="{D9E62612-02DD-41AF-691F-580EAD935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67DDCFE4-B134-A12E-79E8-0C50EF32D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406A-D1F7-4C02-8BBC-B139DB532520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173097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="" xmlns:a16="http://schemas.microsoft.com/office/drawing/2014/main" id="{EA2F1778-98BC-56D1-A766-B79C71D99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2846C-03C4-4EC4-905F-FF4214B40419}" type="datetimeFigureOut">
              <a:rPr lang="it-IT" smtClean="0"/>
              <a:pPr/>
              <a:t>08/08/2023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="" xmlns:a16="http://schemas.microsoft.com/office/drawing/2014/main" id="{1DEB4959-5BFC-CE46-F0E4-0B2A3D422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5C860FC6-CC8D-24FA-1ECF-031C184D2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406A-D1F7-4C02-8BBC-B139DB532520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242409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716D00EF-688E-87E5-F2A2-9B474F6B8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A17733D0-99E3-BFF6-0303-CBE8B73168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6AC2EF8A-E76B-4FB4-4BB4-F35B78A501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85E10122-A3C1-1CDB-96A7-7ADAA059A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2846C-03C4-4EC4-905F-FF4214B40419}" type="datetimeFigureOut">
              <a:rPr lang="it-IT" smtClean="0"/>
              <a:pPr/>
              <a:t>08/08/2023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A60761B5-D661-966C-3E96-D55A88BE6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3C69478B-53D3-894E-904D-C1153E180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406A-D1F7-4C02-8BBC-B139DB532520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467523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0107650B-68FA-9B56-CF74-FC05B259D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="" xmlns:a16="http://schemas.microsoft.com/office/drawing/2014/main" id="{61521919-8442-2BED-375B-6C525AA2D4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E74BC7C0-82F9-1AA7-E7C6-A5AFB32DC4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3E874245-587F-6374-6660-B19BD198C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2846C-03C4-4EC4-905F-FF4214B40419}" type="datetimeFigureOut">
              <a:rPr lang="it-IT" smtClean="0"/>
              <a:pPr/>
              <a:t>08/08/2023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4E8C3A6D-87B9-801F-FE04-34E21C7C2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59B057BD-D705-2DE1-A5A2-68E9924E5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6406A-D1F7-4C02-8BBC-B139DB532520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900767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6000">
              <a:schemeClr val="bg1">
                <a:lumMod val="95000"/>
                <a:alpha val="95000"/>
              </a:schemeClr>
            </a:gs>
            <a:gs pos="84000">
              <a:schemeClr val="bg1">
                <a:alpha val="74000"/>
                <a:lumMod val="87000"/>
                <a:lumOff val="13000"/>
              </a:schemeClr>
            </a:gs>
            <a:gs pos="100000">
              <a:schemeClr val="bg1">
                <a:lumMod val="8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="" xmlns:a16="http://schemas.microsoft.com/office/drawing/2014/main" id="{FF61C55A-BD02-ECFE-4B41-BA0644E78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1B5BDE96-EA7F-2369-2156-FFEEA1F394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3F7297B0-54C3-77D7-CE1F-BA642D6168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2846C-03C4-4EC4-905F-FF4214B40419}" type="datetimeFigureOut">
              <a:rPr lang="it-IT" smtClean="0"/>
              <a:pPr/>
              <a:t>08/08/2023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6E9316FB-06BB-1E3C-05F0-E4883F98D1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0D61CE07-FD1A-DF7F-F931-6EBAEE3920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6406A-D1F7-4C02-8BBC-B139DB532520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504132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DBF8477D-382B-852E-631A-8FAF893665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1763450"/>
          </a:xfrm>
        </p:spPr>
        <p:txBody>
          <a:bodyPr/>
          <a:lstStyle/>
          <a:p>
            <a:r>
              <a:rPr lang="it-IT" b="1" dirty="0">
                <a:latin typeface="Aharoni" panose="02010803020104030203" pitchFamily="2" charset="-79"/>
                <a:cs typeface="Aharoni" panose="02010803020104030203" pitchFamily="2" charset="-79"/>
              </a:rPr>
              <a:t>ROBOPALLET 61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CEDB3957-7B27-7352-E786-8ECE312E9B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774787"/>
            <a:ext cx="9144000" cy="1655762"/>
          </a:xfrm>
        </p:spPr>
        <p:txBody>
          <a:bodyPr/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Автоматический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паллетизатор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с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декартовыми осями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паллетирования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любого типа продукта</a:t>
            </a:r>
            <a:endParaRPr lang="it-IT" b="1" dirty="0" smtClean="0">
              <a:latin typeface="Arial" pitchFamily="34" charset="0"/>
              <a:cs typeface="Arial" pitchFamily="34" charset="0"/>
            </a:endParaRP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="" xmlns:a16="http://schemas.microsoft.com/office/drawing/2014/main" id="{C1A2996C-4D42-AB26-B316-9E415C1F1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6600" y="1668238"/>
            <a:ext cx="7738799" cy="4229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85893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D8A4C67A-5B1A-BCDB-40EF-6731C5100A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737" t="7448" r="20595" b="7388"/>
          <a:stretch/>
        </p:blipFill>
        <p:spPr bwMode="auto">
          <a:xfrm rot="16200000">
            <a:off x="6945784" y="1672081"/>
            <a:ext cx="3698175" cy="66736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="" xmlns:a16="http://schemas.microsoft.com/office/drawing/2014/main" id="{A974E09E-BA4F-49B4-DEAE-500E7CEE1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775" y="0"/>
            <a:ext cx="10495409" cy="2886635"/>
          </a:xfrm>
        </p:spPr>
        <p:txBody>
          <a:bodyPr>
            <a:normAutofit fontScale="90000"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Паллетизатор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созданный группой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итальянских инженеров, которые более 30 лет работают в упаковочной промышленности</a:t>
            </a:r>
            <a:r>
              <a:rPr lang="it-IT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целиком разработанный в механической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электрической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части и программном обеспечении</a:t>
            </a:r>
            <a:endParaRPr lang="it-IT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3C90D0B8-CA20-CE9E-EF1C-32ED8D48D622}"/>
              </a:ext>
            </a:extLst>
          </p:cNvPr>
          <p:cNvSpPr txBox="1"/>
          <p:nvPr/>
        </p:nvSpPr>
        <p:spPr>
          <a:xfrm>
            <a:off x="544585" y="2697622"/>
            <a:ext cx="67950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ПОЛНОСТЬЮ ПРОИЗВЕДЕН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РОССИИ</a:t>
            </a:r>
            <a:endParaRPr lang="it-IT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91213ACD-C28A-07E9-8E2A-3D7E22A811BE}"/>
              </a:ext>
            </a:extLst>
          </p:cNvPr>
          <p:cNvSpPr txBox="1"/>
          <p:nvPr/>
        </p:nvSpPr>
        <p:spPr>
          <a:xfrm>
            <a:off x="896924" y="4160378"/>
            <a:ext cx="34240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БЫСТРЫЙ НАДЕЖНЫЙ ТОЧНЫЙ</a:t>
            </a:r>
            <a:endParaRPr lang="it-IT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3709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="" xmlns:a16="http://schemas.microsoft.com/office/drawing/2014/main" id="{E06CF915-11D8-B4F9-1FBA-75B9DA4297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739" t="9683" r="4686" b="-1"/>
          <a:stretch/>
        </p:blipFill>
        <p:spPr bwMode="auto">
          <a:xfrm>
            <a:off x="965780" y="1027906"/>
            <a:ext cx="9826838" cy="5635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="" xmlns:a16="http://schemas.microsoft.com/office/drawing/2014/main" id="{D8205F12-F281-6433-B3D0-7FFF8DD2D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b="1" dirty="0" smtClean="0">
                <a:latin typeface="Arial" pitchFamily="34" charset="0"/>
                <a:cs typeface="Arial" pitchFamily="34" charset="0"/>
              </a:rPr>
              <a:t>Габаритные размеры 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4191487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0C760E22-2E6F-FA31-F8A8-CC09F9B19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1947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Поворотная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головка</a:t>
            </a:r>
            <a:endParaRPr lang="it-IT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EF113DCB-B95C-0BB2-320F-23497DFD35CC}"/>
              </a:ext>
            </a:extLst>
          </p:cNvPr>
          <p:cNvSpPr txBox="1"/>
          <p:nvPr/>
        </p:nvSpPr>
        <p:spPr>
          <a:xfrm>
            <a:off x="788894" y="1398494"/>
            <a:ext cx="42486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Возможность ориентировать любой тип упаковки</a:t>
            </a:r>
            <a:endParaRPr lang="it-IT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CB2A666B-69FC-88FE-4588-511D08A894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0230" y="1201026"/>
            <a:ext cx="6573154" cy="3911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magine 3">
            <a:extLst>
              <a:ext uri="{FF2B5EF4-FFF2-40B4-BE49-F238E27FC236}">
                <a16:creationId xmlns="" xmlns:a16="http://schemas.microsoft.com/office/drawing/2014/main" id="{6BD8C659-00FC-2853-07FC-29723BC9E2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51" t="13823" r="5279" b="2629"/>
          <a:stretch/>
        </p:blipFill>
        <p:spPr>
          <a:xfrm>
            <a:off x="161582" y="3604094"/>
            <a:ext cx="5148648" cy="30172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125591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C1655559-AB37-9723-A8B5-8AB3C42E7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71702"/>
            <a:ext cx="10515600" cy="4114596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latin typeface="Arial" pitchFamily="34" charset="0"/>
                <a:cs typeface="Arial" pitchFamily="34" charset="0"/>
              </a:rPr>
              <a:t>Скорость производства </a:t>
            </a:r>
            <a:r>
              <a:rPr lang="it-IT" sz="6000" dirty="0">
                <a:latin typeface="Arial" pitchFamily="34" charset="0"/>
                <a:cs typeface="Arial" pitchFamily="34" charset="0"/>
              </a:rPr>
              <a:t/>
            </a:r>
            <a:br>
              <a:rPr lang="it-IT" sz="6000" dirty="0">
                <a:latin typeface="Arial" pitchFamily="34" charset="0"/>
                <a:cs typeface="Arial" pitchFamily="34" charset="0"/>
              </a:rPr>
            </a:br>
            <a:r>
              <a:rPr lang="it-IT" sz="6000" dirty="0">
                <a:latin typeface="Arial" pitchFamily="34" charset="0"/>
                <a:cs typeface="Arial" pitchFamily="34" charset="0"/>
              </a:rPr>
              <a:t/>
            </a:r>
            <a:br>
              <a:rPr lang="it-IT" sz="6000" dirty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Производство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до 600 циклов в час </a:t>
            </a:r>
            <a:r>
              <a:rPr lang="it-IT" dirty="0">
                <a:latin typeface="Arial" pitchFamily="34" charset="0"/>
                <a:cs typeface="Arial" pitchFamily="34" charset="0"/>
              </a:rPr>
              <a:t/>
            </a:r>
            <a:br>
              <a:rPr lang="it-IT" dirty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Возможность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захвата от 1 до 3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коробов,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прямых или повернутых на 90° </a:t>
            </a:r>
            <a:r>
              <a:rPr lang="it-IT" sz="6000" dirty="0">
                <a:latin typeface="Arial Rounded MT Bold" panose="020F0704030504030204" pitchFamily="34" charset="0"/>
              </a:rPr>
              <a:t/>
            </a:r>
            <a:br>
              <a:rPr lang="it-IT" sz="6000" dirty="0">
                <a:latin typeface="Arial Rounded MT Bold" panose="020F0704030504030204" pitchFamily="34" charset="0"/>
              </a:rPr>
            </a:br>
            <a:endParaRPr lang="it-IT" sz="6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2228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85ECD944-D539-C6B6-A964-F3DB44BF5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96563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latin typeface="Arial" pitchFamily="34" charset="0"/>
                <a:cs typeface="Arial" pitchFamily="34" charset="0"/>
              </a:rPr>
              <a:t>Автоматическая машина </a:t>
            </a:r>
            <a:r>
              <a:rPr lang="it-IT" sz="6000" dirty="0">
                <a:latin typeface="Arial Rounded MT Bold" panose="020F0704030504030204" pitchFamily="34" charset="0"/>
              </a:rPr>
              <a:t/>
            </a:r>
            <a:br>
              <a:rPr lang="it-IT" sz="6000" dirty="0">
                <a:latin typeface="Arial Rounded MT Bold" panose="020F0704030504030204" pitchFamily="34" charset="0"/>
              </a:rPr>
            </a:br>
            <a:endParaRPr lang="it-IT" sz="4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="" xmlns:a16="http://schemas.microsoft.com/office/drawing/2014/main" id="{2A6BA616-2EE0-0959-1FEF-CC6D72FDCB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298" t="8440" r="25221" b="10336"/>
          <a:stretch/>
        </p:blipFill>
        <p:spPr>
          <a:xfrm>
            <a:off x="244680" y="1559522"/>
            <a:ext cx="3540155" cy="3803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CasellaDiTesto 6">
            <a:extLst>
              <a:ext uri="{FF2B5EF4-FFF2-40B4-BE49-F238E27FC236}">
                <a16:creationId xmlns="" xmlns:a16="http://schemas.microsoft.com/office/drawing/2014/main" id="{2DEB3E2F-DA11-8A1A-D51F-7B100B99C257}"/>
              </a:ext>
            </a:extLst>
          </p:cNvPr>
          <p:cNvSpPr txBox="1"/>
          <p:nvPr/>
        </p:nvSpPr>
        <p:spPr>
          <a:xfrm>
            <a:off x="914402" y="5042007"/>
            <a:ext cx="92362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/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ПОЛНОСТЬЮ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АВТОМАТИЧЕСКИЕ В ЦИКЛЕ С МАШИНОЙ</a:t>
            </a:r>
          </a:p>
          <a:p>
            <a:pPr algn="ctr"/>
            <a:endParaRPr lang="it-IT" sz="3600" b="1" dirty="0"/>
          </a:p>
        </p:txBody>
      </p:sp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3B0768D7-7494-719D-C7A5-1134CFE30189}"/>
              </a:ext>
            </a:extLst>
          </p:cNvPr>
          <p:cNvSpPr txBox="1"/>
          <p:nvPr/>
        </p:nvSpPr>
        <p:spPr>
          <a:xfrm>
            <a:off x="3491219" y="3596383"/>
            <a:ext cx="73291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Укладчик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межслойных прокладок</a:t>
            </a:r>
            <a:endParaRPr lang="it-IT" sz="3600" dirty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 возможностью управления положениями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вставки прокладки путем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выбора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 терминала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сохраненном в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рецепте </a:t>
            </a:r>
            <a:r>
              <a:rPr lang="it-IT" sz="3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3600" dirty="0"/>
          </a:p>
        </p:txBody>
      </p:sp>
      <p:pic>
        <p:nvPicPr>
          <p:cNvPr id="13" name="Immagine 12">
            <a:extLst>
              <a:ext uri="{FF2B5EF4-FFF2-40B4-BE49-F238E27FC236}">
                <a16:creationId xmlns="" xmlns:a16="http://schemas.microsoft.com/office/drawing/2014/main" id="{4D789494-6271-BD74-D1A6-3168E5ABE74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89888" y="1210295"/>
            <a:ext cx="5883330" cy="30749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CasellaDiTesto 10">
            <a:extLst>
              <a:ext uri="{FF2B5EF4-FFF2-40B4-BE49-F238E27FC236}">
                <a16:creationId xmlns="" xmlns:a16="http://schemas.microsoft.com/office/drawing/2014/main" id="{5093B215-60BB-3FAD-BC81-8E7F0CAC2680}"/>
              </a:ext>
            </a:extLst>
          </p:cNvPr>
          <p:cNvSpPr txBox="1"/>
          <p:nvPr/>
        </p:nvSpPr>
        <p:spPr>
          <a:xfrm>
            <a:off x="3363988" y="1381054"/>
            <a:ext cx="51255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Склад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пустых поддонов</a:t>
            </a:r>
            <a:endParaRPr lang="it-IT" sz="3200" b="1" dirty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стандартных поддонов 80x120 и 100x120 см </a:t>
            </a:r>
            <a:r>
              <a:rPr lang="it-IT" sz="3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3600" dirty="0"/>
          </a:p>
        </p:txBody>
      </p:sp>
    </p:spTree>
    <p:extLst>
      <p:ext uri="{BB962C8B-B14F-4D97-AF65-F5344CB8AC3E}">
        <p14:creationId xmlns="" xmlns:p14="http://schemas.microsoft.com/office/powerpoint/2010/main" val="2551629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50503A2D-0174-C5B6-D500-85E2619F1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418"/>
            <a:ext cx="10950388" cy="4018327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Весы для взвешивания поддонов </a:t>
            </a:r>
            <a:r>
              <a:rPr lang="it-IT" sz="6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it-IT" sz="60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Каждый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цикл проверяется на вес коробок и с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минимальной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погрешностью 100 гр. настраивается и управляется рецептом в сочетании с размером коробки</a:t>
            </a:r>
            <a:r>
              <a:rPr lang="it-IT" sz="2800" dirty="0" smtClean="0">
                <a:latin typeface="Arial" pitchFamily="34" charset="0"/>
                <a:cs typeface="Arial" pitchFamily="34" charset="0"/>
              </a:rPr>
              <a:t>.  </a:t>
            </a:r>
            <a:r>
              <a:rPr lang="it-IT" sz="2800" dirty="0">
                <a:latin typeface="Arial" pitchFamily="34" charset="0"/>
                <a:cs typeface="Arial" pitchFamily="34" charset="0"/>
              </a:rPr>
              <a:t/>
            </a:r>
            <a:br>
              <a:rPr lang="it-IT" sz="2800" dirty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Коробка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сбрасывается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помощью процедуры настройки</a:t>
            </a:r>
            <a:r>
              <a:rPr lang="it-IT" sz="2800" dirty="0" smtClean="0">
                <a:latin typeface="Arial" pitchFamily="34" charset="0"/>
                <a:cs typeface="Arial" pitchFamily="34" charset="0"/>
              </a:rPr>
              <a:t>. </a:t>
            </a:r>
            <a:endParaRPr lang="it-IT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="" xmlns:a16="http://schemas.microsoft.com/office/drawing/2014/main" id="{69D7400F-851E-05A6-CFEA-7761F6A5EAD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88" t="11131" r="9471" b="12171"/>
          <a:stretch/>
        </p:blipFill>
        <p:spPr>
          <a:xfrm>
            <a:off x="6122894" y="2975213"/>
            <a:ext cx="5770394" cy="3540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E2F39FDE-08A3-FD1E-3C1A-7D297930C3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288" r="1043"/>
          <a:stretch/>
        </p:blipFill>
        <p:spPr>
          <a:xfrm>
            <a:off x="714569" y="3657600"/>
            <a:ext cx="4369159" cy="29025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703114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5F5B5533-5D12-F090-4E5D-34FE6755F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114" y="213028"/>
            <a:ext cx="5720278" cy="2934193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Графический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симулятор для программирования нового формата </a:t>
            </a:r>
            <a:r>
              <a:rPr lang="it-IT" sz="3200" b="1" dirty="0">
                <a:latin typeface="Arial" pitchFamily="34" charset="0"/>
                <a:cs typeface="Arial" pitchFamily="34" charset="0"/>
              </a:rPr>
              <a:t/>
            </a:r>
            <a:br>
              <a:rPr lang="it-IT" sz="3200" b="1" dirty="0">
                <a:latin typeface="Arial" pitchFamily="34" charset="0"/>
                <a:cs typeface="Arial" pitchFamily="34" charset="0"/>
              </a:rPr>
            </a:br>
            <a:r>
              <a:rPr lang="it-IT" sz="3200" b="1" dirty="0">
                <a:latin typeface="Arial" pitchFamily="34" charset="0"/>
                <a:cs typeface="Arial" pitchFamily="34" charset="0"/>
              </a:rPr>
              <a:t/>
            </a:r>
            <a:br>
              <a:rPr lang="it-IT" sz="3200" b="1" dirty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При вводе размера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веса коробки,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алгоритм обрабатывает конфигурацию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поддона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и передает данные на портал для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паллетизации</a:t>
            </a:r>
            <a:endParaRPr lang="it-IT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rapezio 8">
            <a:extLst>
              <a:ext uri="{FF2B5EF4-FFF2-40B4-BE49-F238E27FC236}">
                <a16:creationId xmlns="" xmlns:a16="http://schemas.microsoft.com/office/drawing/2014/main" id="{EC5FE4C9-66FA-F05F-4B93-4D1E3B66D8E1}"/>
              </a:ext>
            </a:extLst>
          </p:cNvPr>
          <p:cNvSpPr/>
          <p:nvPr/>
        </p:nvSpPr>
        <p:spPr>
          <a:xfrm rot="6155820">
            <a:off x="6712622" y="3727896"/>
            <a:ext cx="931178" cy="2212533"/>
          </a:xfrm>
          <a:prstGeom prst="trapezoid">
            <a:avLst>
              <a:gd name="adj" fmla="val 46008"/>
            </a:avLst>
          </a:prstGeom>
          <a:noFill/>
          <a:ln w="571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="" xmlns:a16="http://schemas.microsoft.com/office/drawing/2014/main" id="{DFDB9ED4-9537-CBB9-A9EA-BEFD0D46C6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14" y="3269609"/>
            <a:ext cx="6028331" cy="31272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rapezio 9">
            <a:extLst>
              <a:ext uri="{FF2B5EF4-FFF2-40B4-BE49-F238E27FC236}">
                <a16:creationId xmlns="" xmlns:a16="http://schemas.microsoft.com/office/drawing/2014/main" id="{91B64056-4F95-4436-AAAC-9CB1141591F2}"/>
              </a:ext>
            </a:extLst>
          </p:cNvPr>
          <p:cNvSpPr/>
          <p:nvPr/>
        </p:nvSpPr>
        <p:spPr>
          <a:xfrm rot="8697788">
            <a:off x="8236059" y="2468042"/>
            <a:ext cx="931178" cy="2055302"/>
          </a:xfrm>
          <a:prstGeom prst="trapezoid">
            <a:avLst>
              <a:gd name="adj" fmla="val 43680"/>
            </a:avLst>
          </a:prstGeom>
          <a:noFill/>
          <a:ln w="571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="" xmlns:a16="http://schemas.microsoft.com/office/drawing/2014/main" id="{3B0DBC49-FF46-6391-E718-305461DB27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165" t="16391" r="20940" b="3731"/>
          <a:stretch/>
        </p:blipFill>
        <p:spPr>
          <a:xfrm>
            <a:off x="7980778" y="4008289"/>
            <a:ext cx="3032685" cy="26257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64F850EC-4E64-27FE-CE1B-3C8A7AE1F3C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82"/>
          <a:stretch/>
        </p:blipFill>
        <p:spPr>
          <a:xfrm>
            <a:off x="6014905" y="421404"/>
            <a:ext cx="4874004" cy="26034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Ovale 6">
            <a:extLst>
              <a:ext uri="{FF2B5EF4-FFF2-40B4-BE49-F238E27FC236}">
                <a16:creationId xmlns="" xmlns:a16="http://schemas.microsoft.com/office/drawing/2014/main" id="{41B2F6FF-6DF9-D6AF-E320-ED6B8985E880}"/>
              </a:ext>
            </a:extLst>
          </p:cNvPr>
          <p:cNvSpPr/>
          <p:nvPr/>
        </p:nvSpPr>
        <p:spPr>
          <a:xfrm>
            <a:off x="5997033" y="6164289"/>
            <a:ext cx="3122136" cy="725648"/>
          </a:xfrm>
          <a:prstGeom prst="ellipse">
            <a:avLst/>
          </a:prstGeom>
          <a:solidFill>
            <a:srgbClr val="CC0000"/>
          </a:solidFill>
          <a:ln w="19050">
            <a:solidFill>
              <a:schemeClr val="tx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СВЯЗЬ </a:t>
            </a:r>
            <a:r>
              <a:rPr lang="ru-RU" sz="1600" dirty="0" smtClean="0"/>
              <a:t>ТЕЛЕАССИСТЕНЦИЕЙ</a:t>
            </a:r>
            <a:endParaRPr lang="en-US" sz="1600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574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97</Words>
  <Application>Microsoft Office PowerPoint</Application>
  <PresentationFormat>Произвольный</PresentationFormat>
  <Paragraphs>26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Tema di Office</vt:lpstr>
      <vt:lpstr>ROBOPALLET 61</vt:lpstr>
      <vt:lpstr>Паллетизатор, созданный группой итальянских инженеров, которые более 30 лет работают в упаковочной промышленности, целиком разработанный в механической, электрической части и программном обеспечении</vt:lpstr>
      <vt:lpstr>Габаритные размеры  </vt:lpstr>
      <vt:lpstr>Поворотная головка</vt:lpstr>
      <vt:lpstr>Скорость производства   Производство до 600 циклов в час  Возможность захвата от 1 до 3 коробов, прямых или повернутых на 90°  </vt:lpstr>
      <vt:lpstr>Автоматическая машина  </vt:lpstr>
      <vt:lpstr>Весы для взвешивания поддонов   Каждый цикл проверяется на вес коробок и с минимальной погрешностью 100 гр. настраивается и управляется рецептом в сочетании с размером коробки.   Коробка сбрасывается с  помощью процедуры настройки. </vt:lpstr>
      <vt:lpstr>Графический симулятор для программирования нового формата    При вводе размера и веса коробки, алгоритм обрабатывает конфигурацию поддона и передает данные на портал для паллетизации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ROBOPALLET 61</dc:title>
  <dc:creator>Luigi Polonio</dc:creator>
  <cp:lastModifiedBy>home</cp:lastModifiedBy>
  <cp:revision>46</cp:revision>
  <dcterms:created xsi:type="dcterms:W3CDTF">2023-08-04T11:45:53Z</dcterms:created>
  <dcterms:modified xsi:type="dcterms:W3CDTF">2023-08-08T10:28:38Z</dcterms:modified>
</cp:coreProperties>
</file>